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78" r:id="rId2"/>
    <p:sldId id="302" r:id="rId3"/>
    <p:sldId id="304" r:id="rId4"/>
    <p:sldId id="305" r:id="rId5"/>
    <p:sldId id="306" r:id="rId6"/>
    <p:sldId id="257" r:id="rId7"/>
    <p:sldId id="307" r:id="rId8"/>
    <p:sldId id="308" r:id="rId9"/>
    <p:sldId id="309" r:id="rId10"/>
    <p:sldId id="311" r:id="rId11"/>
    <p:sldId id="312" r:id="rId12"/>
    <p:sldId id="310" r:id="rId13"/>
    <p:sldId id="313" r:id="rId14"/>
    <p:sldId id="314" r:id="rId15"/>
    <p:sldId id="317" r:id="rId16"/>
    <p:sldId id="315" r:id="rId17"/>
    <p:sldId id="319" r:id="rId18"/>
    <p:sldId id="320" r:id="rId19"/>
    <p:sldId id="303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94"/>
    <p:restoredTop sz="88562"/>
  </p:normalViewPr>
  <p:slideViewPr>
    <p:cSldViewPr snapToGrid="0" snapToObjects="1">
      <p:cViewPr varScale="1">
        <p:scale>
          <a:sx n="98" d="100"/>
          <a:sy n="98" d="100"/>
        </p:scale>
        <p:origin x="928" y="4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DA2828-A5EE-814A-BE5B-EEFD8D073C97}" type="datetimeFigureOut">
              <a:rPr lang="en-US" smtClean="0"/>
              <a:t>3/31/26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78C53-2F55-9B42-80E3-C5773D591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69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FACILITATOR CUE: </a:t>
            </a:r>
            <a:r>
              <a:rPr lang="en-US" dirty="0"/>
              <a:t>Focus on what staff observe, say, and do in the first 1–2 minutes.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78C53-2F55-9B42-80E3-C5773D591E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43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78C53-2F55-9B42-80E3-C5773D591E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7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3/31/26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3/31/26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3/31/26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3/31/26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2103120"/>
          </a:xfrm>
          <a:prstGeom prst="rect">
            <a:avLst/>
          </a:prstGeom>
          <a:solidFill>
            <a:srgbClr val="1C287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" name="Picture 2" descr="TBHMPC Logo Updat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365760"/>
            <a:ext cx="1371600" cy="1371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68880" y="451395"/>
            <a:ext cx="64794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rPr lang="en-US" sz="4000" dirty="0"/>
              <a:t>Volatile Visitor</a:t>
            </a:r>
            <a:endParaRPr sz="4000" dirty="0"/>
          </a:p>
          <a:p>
            <a:r>
              <a:rPr lang="en-US" sz="1600" dirty="0">
                <a:solidFill>
                  <a:schemeClr val="bg1"/>
                </a:solidFill>
              </a:rPr>
              <a:t>Healthcare Workplace Violence Tabletop Toolkit | </a:t>
            </a:r>
          </a:p>
          <a:p>
            <a:r>
              <a:rPr lang="en-US" sz="1600" dirty="0">
                <a:solidFill>
                  <a:schemeClr val="bg1"/>
                </a:solidFill>
              </a:rPr>
              <a:t>Healthcare Coalition Exercise Toolkit Series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C87270-2C4B-89F4-A29F-0DCD66D89DE9}"/>
              </a:ext>
            </a:extLst>
          </p:cNvPr>
          <p:cNvSpPr txBox="1"/>
          <p:nvPr/>
        </p:nvSpPr>
        <p:spPr>
          <a:xfrm>
            <a:off x="457200" y="6309360"/>
            <a:ext cx="5048177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000" dirty="0"/>
              <a:t>Healthcare Workplace Violence Tabletop Toolkit | Healthcare Coalition Exercise Toolkit Series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015ECE4-FEBC-1A0C-5A39-B1503E959F49}"/>
              </a:ext>
            </a:extLst>
          </p:cNvPr>
          <p:cNvSpPr txBox="1">
            <a:spLocks/>
          </p:cNvSpPr>
          <p:nvPr/>
        </p:nvSpPr>
        <p:spPr>
          <a:xfrm>
            <a:off x="1371600" y="3002281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chemeClr val="tx2"/>
                </a:solidFill>
              </a:rPr>
              <a:t>Healthcare Workplace Violence Tabletop Exercise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ABD4F4-4A60-4324-BFA5-B1DB501B5A9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2103118"/>
            <a:ext cx="9144000" cy="478100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238FB5-85AA-80CD-A101-9373C2947A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2DCAAD-461A-B5F4-B77A-FCE3395721FE}"/>
              </a:ext>
            </a:extLst>
          </p:cNvPr>
          <p:cNvSpPr txBox="1"/>
          <p:nvPr/>
        </p:nvSpPr>
        <p:spPr>
          <a:xfrm>
            <a:off x="1070810" y="457200"/>
            <a:ext cx="76159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>
                <a:solidFill>
                  <a:srgbClr val="1C2873"/>
                </a:solidFill>
              </a:defRPr>
            </a:pPr>
            <a:r>
              <a:rPr lang="en-US" dirty="0"/>
              <a:t>Module 2: Escalation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D9A2A4-14E0-9875-CD3F-A8E9F35B3765}"/>
              </a:ext>
            </a:extLst>
          </p:cNvPr>
          <p:cNvSpPr txBox="1"/>
          <p:nvPr/>
        </p:nvSpPr>
        <p:spPr>
          <a:xfrm>
            <a:off x="457200" y="6309360"/>
            <a:ext cx="5048177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000" dirty="0"/>
              <a:t>Healthcare Workplace Violence Tabletop Toolkit | Healthcare Coalition Exercise Toolkit Series</a:t>
            </a:r>
          </a:p>
        </p:txBody>
      </p:sp>
      <p:pic>
        <p:nvPicPr>
          <p:cNvPr id="6" name="Picture 5" descr="A map of the state of alaska&#10;&#10;AI-generated content may be incorrect.">
            <a:extLst>
              <a:ext uri="{FF2B5EF4-FFF2-40B4-BE49-F238E27FC236}">
                <a16:creationId xmlns:a16="http://schemas.microsoft.com/office/drawing/2014/main" id="{E72CD54D-A28D-D6FF-E577-04DEF34FA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38" y="330869"/>
            <a:ext cx="613692" cy="775882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71A0BBC-9361-C3CF-A1D5-084698377C84}"/>
              </a:ext>
            </a:extLst>
          </p:cNvPr>
          <p:cNvSpPr txBox="1">
            <a:spLocks/>
          </p:cNvSpPr>
          <p:nvPr/>
        </p:nvSpPr>
        <p:spPr>
          <a:xfrm>
            <a:off x="365760" y="1381908"/>
            <a:ext cx="4206240" cy="480112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Scenario</a:t>
            </a:r>
          </a:p>
          <a:p>
            <a:r>
              <a:rPr lang="en-US" dirty="0"/>
              <a:t>Behavior escalates</a:t>
            </a:r>
          </a:p>
          <a:p>
            <a:r>
              <a:rPr lang="en-US" dirty="0"/>
              <a:t>Potential threat develops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Decision Point</a:t>
            </a:r>
          </a:p>
          <a:p>
            <a:r>
              <a:rPr lang="en-US" dirty="0"/>
              <a:t>When does this become a safety threat?</a:t>
            </a: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2E65B5-EC7F-7AEB-8289-8F17F3C1B24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000" b="49755"/>
          <a:stretch>
            <a:fillRect/>
          </a:stretch>
        </p:blipFill>
        <p:spPr>
          <a:xfrm>
            <a:off x="4189394" y="2102580"/>
            <a:ext cx="4719474" cy="316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280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004E90-284E-A884-F9E8-3923BFFBFC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6EE807-3D6E-CC7B-9688-7AD87024461C}"/>
              </a:ext>
            </a:extLst>
          </p:cNvPr>
          <p:cNvSpPr txBox="1"/>
          <p:nvPr/>
        </p:nvSpPr>
        <p:spPr>
          <a:xfrm>
            <a:off x="1070810" y="457200"/>
            <a:ext cx="76159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>
                <a:solidFill>
                  <a:srgbClr val="1C2873"/>
                </a:solidFill>
              </a:defRPr>
            </a:pPr>
            <a:r>
              <a:rPr lang="en-US" dirty="0"/>
              <a:t>Module 2: Escalation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3C98BD-2873-4E44-CDE3-6378CCB3D3CD}"/>
              </a:ext>
            </a:extLst>
          </p:cNvPr>
          <p:cNvSpPr txBox="1"/>
          <p:nvPr/>
        </p:nvSpPr>
        <p:spPr>
          <a:xfrm>
            <a:off x="457200" y="6309360"/>
            <a:ext cx="5048177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000" dirty="0"/>
              <a:t>Healthcare Workplace Violence Tabletop Toolkit | Healthcare Coalition Exercise Toolkit Series</a:t>
            </a:r>
          </a:p>
        </p:txBody>
      </p:sp>
      <p:pic>
        <p:nvPicPr>
          <p:cNvPr id="6" name="Picture 5" descr="A map of the state of alaska&#10;&#10;AI-generated content may be incorrect.">
            <a:extLst>
              <a:ext uri="{FF2B5EF4-FFF2-40B4-BE49-F238E27FC236}">
                <a16:creationId xmlns:a16="http://schemas.microsoft.com/office/drawing/2014/main" id="{474608A1-A2D0-C3E0-13EB-00F23BF53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38" y="330869"/>
            <a:ext cx="613692" cy="775882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2338D38-B221-AF97-118B-B9745E7B1787}"/>
              </a:ext>
            </a:extLst>
          </p:cNvPr>
          <p:cNvSpPr txBox="1">
            <a:spLocks/>
          </p:cNvSpPr>
          <p:nvPr/>
        </p:nvSpPr>
        <p:spPr>
          <a:xfrm>
            <a:off x="457201" y="1508239"/>
            <a:ext cx="41148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Discussion Prompts</a:t>
            </a:r>
          </a:p>
          <a:p>
            <a:r>
              <a:rPr lang="en-US" dirty="0"/>
              <a:t>Escalation indicators</a:t>
            </a:r>
          </a:p>
          <a:p>
            <a:r>
              <a:rPr lang="en-US" dirty="0"/>
              <a:t>Safety actions</a:t>
            </a:r>
          </a:p>
          <a:p>
            <a:r>
              <a:rPr lang="en-US" dirty="0"/>
              <a:t>Operational impact</a:t>
            </a:r>
          </a:p>
          <a:p>
            <a:r>
              <a:rPr lang="en-US" dirty="0"/>
              <a:t>Security / law enforcement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A519D3-F81A-6D1E-E750-156A1CF0FCE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000" t="50001" b="-1"/>
          <a:stretch>
            <a:fillRect/>
          </a:stretch>
        </p:blipFill>
        <p:spPr>
          <a:xfrm>
            <a:off x="4572000" y="2262404"/>
            <a:ext cx="4147457" cy="276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991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6000"/>
            <a:ext cx="9144000" cy="1828800"/>
          </a:xfrm>
          <a:prstGeom prst="rect">
            <a:avLst/>
          </a:prstGeom>
          <a:solidFill>
            <a:srgbClr val="0078C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914400" y="2743200"/>
            <a:ext cx="3790718" cy="6155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400" b="1">
                <a:solidFill>
                  <a:srgbClr val="FFFFFF"/>
                </a:solidFill>
              </a:defRPr>
            </a:pPr>
            <a:r>
              <a:rPr lang="en-US" dirty="0"/>
              <a:t>Module 3: Recovery</a:t>
            </a: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309360"/>
            <a:ext cx="82296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1000">
                <a:solidFill>
                  <a:srgbClr val="787878"/>
                </a:solidFill>
              </a:defRPr>
            </a:pPr>
            <a:r>
              <a:t>Tampa Bay Health &amp; Medical Preparedness Coalition (TBHMPC)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EA4335-0DCB-3881-78FA-593B37DCFA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23F04A-167B-D330-9E3A-199913AA313F}"/>
              </a:ext>
            </a:extLst>
          </p:cNvPr>
          <p:cNvSpPr txBox="1"/>
          <p:nvPr/>
        </p:nvSpPr>
        <p:spPr>
          <a:xfrm>
            <a:off x="1070810" y="457200"/>
            <a:ext cx="76159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>
                <a:solidFill>
                  <a:srgbClr val="1C2873"/>
                </a:solidFill>
              </a:defRPr>
            </a:pPr>
            <a:r>
              <a:rPr lang="en-US" dirty="0"/>
              <a:t>Module 3: Recovery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6CB26C-4E18-A51D-D392-4E0F5AF66434}"/>
              </a:ext>
            </a:extLst>
          </p:cNvPr>
          <p:cNvSpPr txBox="1"/>
          <p:nvPr/>
        </p:nvSpPr>
        <p:spPr>
          <a:xfrm>
            <a:off x="457200" y="6309360"/>
            <a:ext cx="5048177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000" dirty="0"/>
              <a:t>Healthcare Workplace Violence Tabletop Toolkit | Healthcare Coalition Exercise Toolkit Series</a:t>
            </a:r>
          </a:p>
        </p:txBody>
      </p:sp>
      <p:pic>
        <p:nvPicPr>
          <p:cNvPr id="6" name="Picture 5" descr="A map of the state of alaska&#10;&#10;AI-generated content may be incorrect.">
            <a:extLst>
              <a:ext uri="{FF2B5EF4-FFF2-40B4-BE49-F238E27FC236}">
                <a16:creationId xmlns:a16="http://schemas.microsoft.com/office/drawing/2014/main" id="{305857C5-2EAC-B284-E6AE-0231146C3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38" y="330869"/>
            <a:ext cx="613692" cy="775882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A6DF589-9A0A-B803-F8DE-5D6F2B337243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3853543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Scenario</a:t>
            </a:r>
          </a:p>
          <a:p>
            <a:r>
              <a:rPr lang="en-US" dirty="0"/>
              <a:t>Incident resolved</a:t>
            </a:r>
          </a:p>
          <a:p>
            <a:r>
              <a:rPr lang="en-US" dirty="0"/>
              <a:t>Staff and patients impacted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003FD-215C-F01B-FA12-57EB990FF96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0000" r="50000"/>
          <a:stretch>
            <a:fillRect/>
          </a:stretch>
        </p:blipFill>
        <p:spPr>
          <a:xfrm>
            <a:off x="3999342" y="1866514"/>
            <a:ext cx="4687457" cy="312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319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E61833-3A60-7041-0055-6750057883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70B081-EBA5-2ABA-68FA-7234241421EA}"/>
              </a:ext>
            </a:extLst>
          </p:cNvPr>
          <p:cNvSpPr txBox="1"/>
          <p:nvPr/>
        </p:nvSpPr>
        <p:spPr>
          <a:xfrm>
            <a:off x="1070810" y="457200"/>
            <a:ext cx="76159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>
                <a:solidFill>
                  <a:srgbClr val="1C2873"/>
                </a:solidFill>
              </a:defRPr>
            </a:pPr>
            <a:r>
              <a:rPr lang="en-US" dirty="0"/>
              <a:t>Module 3: Recovery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382EF6-7444-CD62-11B0-B36573685F08}"/>
              </a:ext>
            </a:extLst>
          </p:cNvPr>
          <p:cNvSpPr txBox="1"/>
          <p:nvPr/>
        </p:nvSpPr>
        <p:spPr>
          <a:xfrm>
            <a:off x="457200" y="6309360"/>
            <a:ext cx="5048177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000" dirty="0"/>
              <a:t>Healthcare Workplace Violence Tabletop Toolkit | Healthcare Coalition Exercise Toolkit Series</a:t>
            </a:r>
          </a:p>
        </p:txBody>
      </p:sp>
      <p:pic>
        <p:nvPicPr>
          <p:cNvPr id="6" name="Picture 5" descr="A map of the state of alaska&#10;&#10;AI-generated content may be incorrect.">
            <a:extLst>
              <a:ext uri="{FF2B5EF4-FFF2-40B4-BE49-F238E27FC236}">
                <a16:creationId xmlns:a16="http://schemas.microsoft.com/office/drawing/2014/main" id="{D0F6A414-38C9-9185-484A-1A4A70F20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38" y="330869"/>
            <a:ext cx="613692" cy="775882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959F164-BDA8-D600-331F-2863DBAF1DE9}"/>
              </a:ext>
            </a:extLst>
          </p:cNvPr>
          <p:cNvSpPr txBox="1">
            <a:spLocks/>
          </p:cNvSpPr>
          <p:nvPr/>
        </p:nvSpPr>
        <p:spPr>
          <a:xfrm>
            <a:off x="457200" y="1339078"/>
            <a:ext cx="8229600" cy="473795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Discussion Prompts</a:t>
            </a:r>
          </a:p>
          <a:p>
            <a:r>
              <a:rPr lang="en-US" dirty="0"/>
              <a:t>Immediate actions</a:t>
            </a:r>
          </a:p>
          <a:p>
            <a:r>
              <a:rPr lang="en-US" dirty="0"/>
              <a:t>Staff support</a:t>
            </a:r>
          </a:p>
          <a:p>
            <a:r>
              <a:rPr lang="en-US" dirty="0"/>
              <a:t>Debriefing</a:t>
            </a:r>
          </a:p>
          <a:p>
            <a:r>
              <a:rPr lang="en-US" dirty="0"/>
              <a:t>Long-term improvements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Often Overlooked</a:t>
            </a:r>
          </a:p>
          <a:p>
            <a:pPr marL="0" indent="0">
              <a:buNone/>
            </a:pPr>
            <a:r>
              <a:rPr lang="en-US" dirty="0"/>
              <a:t>Psychological impact can be long-lasting.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B24AA2-D7D1-8E18-632E-71B58AFDF92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9580" t="50378" b="-1"/>
          <a:stretch>
            <a:fillRect/>
          </a:stretch>
        </p:blipFill>
        <p:spPr>
          <a:xfrm>
            <a:off x="5113490" y="1479977"/>
            <a:ext cx="3390429" cy="222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818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AF7D3A-C742-D0F3-0B82-6F3CE8BC7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47E552-D55C-819F-9353-0DBCAE97CE68}"/>
              </a:ext>
            </a:extLst>
          </p:cNvPr>
          <p:cNvSpPr/>
          <p:nvPr/>
        </p:nvSpPr>
        <p:spPr>
          <a:xfrm>
            <a:off x="0" y="2286000"/>
            <a:ext cx="9144000" cy="1828800"/>
          </a:xfrm>
          <a:prstGeom prst="rect">
            <a:avLst/>
          </a:prstGeom>
          <a:solidFill>
            <a:srgbClr val="0078C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B6F394-4C52-868E-D3DC-0D14BD3D0819}"/>
              </a:ext>
            </a:extLst>
          </p:cNvPr>
          <p:cNvSpPr txBox="1"/>
          <p:nvPr/>
        </p:nvSpPr>
        <p:spPr>
          <a:xfrm>
            <a:off x="914400" y="2743200"/>
            <a:ext cx="6430286" cy="6155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400" b="1">
                <a:solidFill>
                  <a:srgbClr val="FFFFFF"/>
                </a:solidFill>
              </a:defRPr>
            </a:pPr>
            <a:r>
              <a:rPr lang="en-US" dirty="0"/>
              <a:t>Hot Wash and After-Action Review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9089C9-940A-1A59-4055-A7AAD821E72C}"/>
              </a:ext>
            </a:extLst>
          </p:cNvPr>
          <p:cNvSpPr txBox="1"/>
          <p:nvPr/>
        </p:nvSpPr>
        <p:spPr>
          <a:xfrm>
            <a:off x="457200" y="6309360"/>
            <a:ext cx="82296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1000">
                <a:solidFill>
                  <a:srgbClr val="787878"/>
                </a:solidFill>
              </a:defRPr>
            </a:pPr>
            <a:r>
              <a:t>Tampa Bay Health &amp; Medical Preparedness Coalition (TBHMPC)</a:t>
            </a:r>
          </a:p>
        </p:txBody>
      </p:sp>
    </p:spTree>
    <p:extLst>
      <p:ext uri="{BB962C8B-B14F-4D97-AF65-F5344CB8AC3E}">
        <p14:creationId xmlns:p14="http://schemas.microsoft.com/office/powerpoint/2010/main" val="3078697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13BBDE-0E7F-6BB1-82DD-B9F148AC6E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19F9C6-4744-4B2B-C12D-D0D99904E019}"/>
              </a:ext>
            </a:extLst>
          </p:cNvPr>
          <p:cNvSpPr txBox="1"/>
          <p:nvPr/>
        </p:nvSpPr>
        <p:spPr>
          <a:xfrm>
            <a:off x="1070810" y="457200"/>
            <a:ext cx="76159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>
                <a:solidFill>
                  <a:srgbClr val="1C2873"/>
                </a:solidFill>
              </a:defRPr>
            </a:pPr>
            <a:r>
              <a:rPr lang="en-US" dirty="0"/>
              <a:t>Hot Wash and After-Action Review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744571-E507-376A-9D67-1DF0EC323BC0}"/>
              </a:ext>
            </a:extLst>
          </p:cNvPr>
          <p:cNvSpPr txBox="1"/>
          <p:nvPr/>
        </p:nvSpPr>
        <p:spPr>
          <a:xfrm>
            <a:off x="457200" y="6309360"/>
            <a:ext cx="5048177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000" dirty="0"/>
              <a:t>Healthcare Workplace Violence Tabletop Toolkit | Healthcare Coalition Exercise Toolkit Series</a:t>
            </a:r>
          </a:p>
        </p:txBody>
      </p:sp>
      <p:pic>
        <p:nvPicPr>
          <p:cNvPr id="6" name="Picture 5" descr="A map of the state of alaska&#10;&#10;AI-generated content may be incorrect.">
            <a:extLst>
              <a:ext uri="{FF2B5EF4-FFF2-40B4-BE49-F238E27FC236}">
                <a16:creationId xmlns:a16="http://schemas.microsoft.com/office/drawing/2014/main" id="{235DD81D-4495-485C-0ABE-24E968883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38" y="330869"/>
            <a:ext cx="613692" cy="775882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D6B7FCB-C4D1-0CFE-2496-45EADA16C036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Key Questions</a:t>
            </a:r>
          </a:p>
          <a:p>
            <a:r>
              <a:rPr lang="en-US" dirty="0"/>
              <a:t>What went well?</a:t>
            </a:r>
          </a:p>
          <a:p>
            <a:r>
              <a:rPr lang="en-US" dirty="0"/>
              <a:t>What needs improvement?</a:t>
            </a:r>
          </a:p>
          <a:p>
            <a:r>
              <a:rPr lang="en-US" dirty="0"/>
              <a:t>What actions are needed?</a:t>
            </a:r>
          </a:p>
        </p:txBody>
      </p:sp>
    </p:spTree>
    <p:extLst>
      <p:ext uri="{BB962C8B-B14F-4D97-AF65-F5344CB8AC3E}">
        <p14:creationId xmlns:p14="http://schemas.microsoft.com/office/powerpoint/2010/main" val="385148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C08812-515E-9EA5-FA49-2BC243268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1F89E6-F217-5901-0DC1-38699B846A3B}"/>
              </a:ext>
            </a:extLst>
          </p:cNvPr>
          <p:cNvSpPr txBox="1"/>
          <p:nvPr/>
        </p:nvSpPr>
        <p:spPr>
          <a:xfrm>
            <a:off x="1070810" y="457200"/>
            <a:ext cx="76159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>
                <a:solidFill>
                  <a:srgbClr val="1C2873"/>
                </a:solidFill>
              </a:defRPr>
            </a:pPr>
            <a:r>
              <a:rPr lang="en-US" dirty="0"/>
              <a:t>Hot Wash and After-Action Review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8B1B0E-8ABB-E20F-E6D9-CA84800B9D96}"/>
              </a:ext>
            </a:extLst>
          </p:cNvPr>
          <p:cNvSpPr txBox="1"/>
          <p:nvPr/>
        </p:nvSpPr>
        <p:spPr>
          <a:xfrm>
            <a:off x="457200" y="6309360"/>
            <a:ext cx="5048177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000" dirty="0"/>
              <a:t>Healthcare Workplace Violence Tabletop Toolkit | Healthcare Coalition Exercise Toolkit Series</a:t>
            </a:r>
          </a:p>
        </p:txBody>
      </p:sp>
      <p:pic>
        <p:nvPicPr>
          <p:cNvPr id="6" name="Picture 5" descr="A map of the state of alaska&#10;&#10;AI-generated content may be incorrect.">
            <a:extLst>
              <a:ext uri="{FF2B5EF4-FFF2-40B4-BE49-F238E27FC236}">
                <a16:creationId xmlns:a16="http://schemas.microsoft.com/office/drawing/2014/main" id="{4BAC27A1-0DA7-BB8E-249F-387472ECE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38" y="330869"/>
            <a:ext cx="613692" cy="77588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8DACA-EA52-A9B3-C5FA-2A7B8B142440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Action Planning</a:t>
            </a:r>
          </a:p>
          <a:p>
            <a:r>
              <a:rPr lang="en-US" dirty="0"/>
              <a:t>List Actions needed to be taken to address identified gaps.</a:t>
            </a:r>
          </a:p>
          <a:p>
            <a:r>
              <a:rPr lang="en-US" dirty="0"/>
              <a:t>Identify the Responsible Party</a:t>
            </a:r>
          </a:p>
          <a:p>
            <a:r>
              <a:rPr lang="en-US" dirty="0"/>
              <a:t>Set a Timeline to implements identified improvements</a:t>
            </a:r>
          </a:p>
        </p:txBody>
      </p:sp>
    </p:spTree>
    <p:extLst>
      <p:ext uri="{BB962C8B-B14F-4D97-AF65-F5344CB8AC3E}">
        <p14:creationId xmlns:p14="http://schemas.microsoft.com/office/powerpoint/2010/main" val="1239449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7E6DE6-85C3-61A2-6C3F-30A581F3C9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67B687-C61A-48B6-374E-C2EC6130E774}"/>
              </a:ext>
            </a:extLst>
          </p:cNvPr>
          <p:cNvSpPr txBox="1"/>
          <p:nvPr/>
        </p:nvSpPr>
        <p:spPr>
          <a:xfrm>
            <a:off x="1070810" y="457200"/>
            <a:ext cx="76159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>
                <a:solidFill>
                  <a:srgbClr val="1C2873"/>
                </a:solidFill>
              </a:defRPr>
            </a:pPr>
            <a:r>
              <a:rPr lang="en-US" dirty="0"/>
              <a:t>Hot Wash and After-Action Review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E2E246-E023-32DB-7021-BB21EB38F4D6}"/>
              </a:ext>
            </a:extLst>
          </p:cNvPr>
          <p:cNvSpPr txBox="1"/>
          <p:nvPr/>
        </p:nvSpPr>
        <p:spPr>
          <a:xfrm>
            <a:off x="457200" y="6309360"/>
            <a:ext cx="5048177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000" dirty="0"/>
              <a:t>Healthcare Workplace Violence Tabletop Toolkit | Healthcare Coalition Exercise Toolkit Series</a:t>
            </a:r>
          </a:p>
        </p:txBody>
      </p:sp>
      <p:pic>
        <p:nvPicPr>
          <p:cNvPr id="6" name="Picture 5" descr="A map of the state of alaska&#10;&#10;AI-generated content may be incorrect.">
            <a:extLst>
              <a:ext uri="{FF2B5EF4-FFF2-40B4-BE49-F238E27FC236}">
                <a16:creationId xmlns:a16="http://schemas.microsoft.com/office/drawing/2014/main" id="{2BAB1537-81E1-F934-0758-2C132D3B6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38" y="330869"/>
            <a:ext cx="613692" cy="77588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5062F-4271-E560-A71E-025320609F43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Closing</a:t>
            </a:r>
          </a:p>
          <a:p>
            <a:r>
              <a:rPr lang="en-US" dirty="0"/>
              <a:t>Key takeaway: early recognition + coordinated response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508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C287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" name="Picture 2" descr="TBHMPC Logo Updat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219200"/>
            <a:ext cx="1828800" cy="1828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3480388"/>
            <a:ext cx="8229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rPr dirty="0"/>
              <a:t>Preparedness | Response | Recovery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6309360"/>
            <a:ext cx="82296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1000">
                <a:solidFill>
                  <a:srgbClr val="787878"/>
                </a:solidFill>
              </a:defRPr>
            </a:pPr>
            <a:r>
              <a:t>Tampa Bay Health &amp; Medical Preparedness Coalition (TBHMPC)</a:t>
            </a:r>
          </a:p>
        </p:txBody>
      </p:sp>
    </p:spTree>
    <p:extLst>
      <p:ext uri="{BB962C8B-B14F-4D97-AF65-F5344CB8AC3E}">
        <p14:creationId xmlns:p14="http://schemas.microsoft.com/office/powerpoint/2010/main" val="3496840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1F0231-B3F2-1159-A44B-060887F4F0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01FEFE-868A-EAA8-6EF3-494AA1C7DDF6}"/>
              </a:ext>
            </a:extLst>
          </p:cNvPr>
          <p:cNvSpPr txBox="1"/>
          <p:nvPr/>
        </p:nvSpPr>
        <p:spPr>
          <a:xfrm>
            <a:off x="1070810" y="457200"/>
            <a:ext cx="76159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>
                <a:solidFill>
                  <a:srgbClr val="1C2873"/>
                </a:solidFill>
              </a:defRPr>
            </a:pPr>
            <a:r>
              <a:rPr lang="en-US" dirty="0"/>
              <a:t>Welcome and Introductions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0B9CD8-3796-EB76-2AEA-107567751251}"/>
              </a:ext>
            </a:extLst>
          </p:cNvPr>
          <p:cNvSpPr txBox="1"/>
          <p:nvPr/>
        </p:nvSpPr>
        <p:spPr>
          <a:xfrm>
            <a:off x="565484" y="1492754"/>
            <a:ext cx="8205537" cy="1964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Facilitator introduction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Participant quick introductions (optional)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Session overview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E8A005-F741-13E8-F4C1-F14425367538}"/>
              </a:ext>
            </a:extLst>
          </p:cNvPr>
          <p:cNvSpPr txBox="1"/>
          <p:nvPr/>
        </p:nvSpPr>
        <p:spPr>
          <a:xfrm>
            <a:off x="457200" y="6309360"/>
            <a:ext cx="5048177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000" dirty="0"/>
              <a:t>Healthcare Workplace Violence Tabletop Toolkit | Healthcare Coalition Exercise Toolkit Series</a:t>
            </a:r>
          </a:p>
        </p:txBody>
      </p:sp>
      <p:pic>
        <p:nvPicPr>
          <p:cNvPr id="6" name="Picture 5" descr="A map of the state of alaska&#10;&#10;AI-generated content may be incorrect.">
            <a:extLst>
              <a:ext uri="{FF2B5EF4-FFF2-40B4-BE49-F238E27FC236}">
                <a16:creationId xmlns:a16="http://schemas.microsoft.com/office/drawing/2014/main" id="{96B5FC2C-23CF-3AAB-64D9-E918D25F6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38" y="330869"/>
            <a:ext cx="613692" cy="77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814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FB1269-B7AC-89AB-7B63-78645CE97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AB2716-A8DC-FB01-80AE-73F11056A008}"/>
              </a:ext>
            </a:extLst>
          </p:cNvPr>
          <p:cNvSpPr txBox="1"/>
          <p:nvPr/>
        </p:nvSpPr>
        <p:spPr>
          <a:xfrm>
            <a:off x="1070810" y="457200"/>
            <a:ext cx="76159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>
                <a:solidFill>
                  <a:srgbClr val="1C2873"/>
                </a:solidFill>
              </a:defRPr>
            </a:pPr>
            <a:r>
              <a:rPr lang="en-US" dirty="0"/>
              <a:t>Exercise Overview and Structure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3AF165-A064-89A4-4D26-F2832CE1239D}"/>
              </a:ext>
            </a:extLst>
          </p:cNvPr>
          <p:cNvSpPr txBox="1"/>
          <p:nvPr/>
        </p:nvSpPr>
        <p:spPr>
          <a:xfrm>
            <a:off x="457200" y="6309360"/>
            <a:ext cx="5048177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000" dirty="0"/>
              <a:t>Healthcare Workplace Violence Tabletop Toolkit | Healthcare Coalition Exercise Toolkit Series</a:t>
            </a:r>
          </a:p>
        </p:txBody>
      </p:sp>
      <p:pic>
        <p:nvPicPr>
          <p:cNvPr id="6" name="Picture 5" descr="A map of the state of alaska&#10;&#10;AI-generated content may be incorrect.">
            <a:extLst>
              <a:ext uri="{FF2B5EF4-FFF2-40B4-BE49-F238E27FC236}">
                <a16:creationId xmlns:a16="http://schemas.microsoft.com/office/drawing/2014/main" id="{410E6C82-A349-6F27-994E-8E99ABD1F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38" y="330869"/>
            <a:ext cx="613692" cy="775882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93F2CF4-E546-B01C-5805-C59CA6CABC80}"/>
              </a:ext>
            </a:extLst>
          </p:cNvPr>
          <p:cNvSpPr txBox="1">
            <a:spLocks/>
          </p:cNvSpPr>
          <p:nvPr/>
        </p:nvSpPr>
        <p:spPr>
          <a:xfrm>
            <a:off x="457200" y="1508239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Discussion-based tabletop</a:t>
            </a:r>
          </a:p>
          <a:p>
            <a:r>
              <a:rPr lang="en-US" dirty="0"/>
              <a:t>3 progressive modules</a:t>
            </a:r>
          </a:p>
          <a:p>
            <a:r>
              <a:rPr lang="en-US" dirty="0"/>
              <a:t>Focus on real-world response</a:t>
            </a:r>
          </a:p>
          <a:p>
            <a:r>
              <a:rPr lang="en-US" dirty="0"/>
              <a:t>No-fault environment</a:t>
            </a:r>
          </a:p>
        </p:txBody>
      </p:sp>
    </p:spTree>
    <p:extLst>
      <p:ext uri="{BB962C8B-B14F-4D97-AF65-F5344CB8AC3E}">
        <p14:creationId xmlns:p14="http://schemas.microsoft.com/office/powerpoint/2010/main" val="2623826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B08A9D-6B79-EE35-8903-5E549E3E0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5BFEA4-BC39-1247-05D1-86B8C6B9BDCB}"/>
              </a:ext>
            </a:extLst>
          </p:cNvPr>
          <p:cNvSpPr txBox="1"/>
          <p:nvPr/>
        </p:nvSpPr>
        <p:spPr>
          <a:xfrm>
            <a:off x="1070810" y="457200"/>
            <a:ext cx="76159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>
                <a:solidFill>
                  <a:srgbClr val="1C2873"/>
                </a:solidFill>
              </a:defRPr>
            </a:pPr>
            <a:r>
              <a:rPr lang="en-US" dirty="0"/>
              <a:t>Module Overview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D9E50E-B2FA-9A77-879E-F51BC9C80BB1}"/>
              </a:ext>
            </a:extLst>
          </p:cNvPr>
          <p:cNvSpPr txBox="1"/>
          <p:nvPr/>
        </p:nvSpPr>
        <p:spPr>
          <a:xfrm>
            <a:off x="457200" y="6309360"/>
            <a:ext cx="5048177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000" dirty="0"/>
              <a:t>Healthcare Workplace Violence Tabletop Toolkit | Healthcare Coalition Exercise Toolkit Series</a:t>
            </a:r>
          </a:p>
        </p:txBody>
      </p:sp>
      <p:pic>
        <p:nvPicPr>
          <p:cNvPr id="6" name="Picture 5" descr="A map of the state of alaska&#10;&#10;AI-generated content may be incorrect.">
            <a:extLst>
              <a:ext uri="{FF2B5EF4-FFF2-40B4-BE49-F238E27FC236}">
                <a16:creationId xmlns:a16="http://schemas.microsoft.com/office/drawing/2014/main" id="{17235AA6-E650-9999-FD31-6F0007AB3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38" y="330869"/>
            <a:ext cx="613692" cy="775882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E0A0D71-3717-88DE-41BD-B31A6D79AB32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Module 1: Recognition</a:t>
            </a:r>
          </a:p>
          <a:p>
            <a:r>
              <a:rPr lang="en-US"/>
              <a:t>Module 2: Escalation</a:t>
            </a:r>
          </a:p>
          <a:p>
            <a:r>
              <a:rPr lang="en-US"/>
              <a:t>Module 3: Recovery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756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6CCB8-25C9-E029-BA40-0A370AD7C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7BDFA2-0231-A6E8-3CB8-5C043E2746F0}"/>
              </a:ext>
            </a:extLst>
          </p:cNvPr>
          <p:cNvSpPr txBox="1"/>
          <p:nvPr/>
        </p:nvSpPr>
        <p:spPr>
          <a:xfrm>
            <a:off x="1070810" y="457200"/>
            <a:ext cx="76159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>
                <a:solidFill>
                  <a:srgbClr val="1C2873"/>
                </a:solidFill>
              </a:defRPr>
            </a:pPr>
            <a:r>
              <a:rPr lang="en-US" dirty="0"/>
              <a:t>Key Risk Insight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769E5E-FE14-5F66-D250-7D7FBD66581B}"/>
              </a:ext>
            </a:extLst>
          </p:cNvPr>
          <p:cNvSpPr txBox="1"/>
          <p:nvPr/>
        </p:nvSpPr>
        <p:spPr>
          <a:xfrm>
            <a:off x="457200" y="6309360"/>
            <a:ext cx="5048177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000" dirty="0"/>
              <a:t>Healthcare Workplace Violence Tabletop Toolkit | Healthcare Coalition Exercise Toolkit Series</a:t>
            </a:r>
          </a:p>
        </p:txBody>
      </p:sp>
      <p:pic>
        <p:nvPicPr>
          <p:cNvPr id="6" name="Picture 5" descr="A map of the state of alaska&#10;&#10;AI-generated content may be incorrect.">
            <a:extLst>
              <a:ext uri="{FF2B5EF4-FFF2-40B4-BE49-F238E27FC236}">
                <a16:creationId xmlns:a16="http://schemas.microsoft.com/office/drawing/2014/main" id="{D4196A18-E7E6-A671-1826-882F0F232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38" y="330869"/>
            <a:ext cx="613692" cy="7758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6B0C7D-D781-AA2A-443A-49EC8568D12F}"/>
              </a:ext>
            </a:extLst>
          </p:cNvPr>
          <p:cNvSpPr txBox="1"/>
          <p:nvPr/>
        </p:nvSpPr>
        <p:spPr>
          <a:xfrm>
            <a:off x="1008257" y="2351782"/>
            <a:ext cx="7741094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/>
            </a:pPr>
            <a:r>
              <a:rPr sz="3200" dirty="0"/>
              <a:t>Workplace violence rarely starts as a threat—</a:t>
            </a:r>
            <a:endParaRPr lang="en-US" sz="3200" dirty="0"/>
          </a:p>
          <a:p>
            <a:pPr>
              <a:defRPr sz="2800"/>
            </a:pPr>
            <a:r>
              <a:rPr sz="3200" dirty="0"/>
              <a:t>it escalates from unmanaged agitation.</a:t>
            </a:r>
          </a:p>
        </p:txBody>
      </p:sp>
    </p:spTree>
    <p:extLst>
      <p:ext uri="{BB962C8B-B14F-4D97-AF65-F5344CB8AC3E}">
        <p14:creationId xmlns:p14="http://schemas.microsoft.com/office/powerpoint/2010/main" val="849605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6000"/>
            <a:ext cx="9144000" cy="1828800"/>
          </a:xfrm>
          <a:prstGeom prst="rect">
            <a:avLst/>
          </a:prstGeom>
          <a:solidFill>
            <a:srgbClr val="0078C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992830" y="2782669"/>
            <a:ext cx="613943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1C2873"/>
                </a:solidFill>
              </a:defRPr>
            </a:pPr>
            <a:r>
              <a:rPr lang="en-US" sz="3600" dirty="0">
                <a:solidFill>
                  <a:schemeClr val="bg1"/>
                </a:solidFill>
              </a:rPr>
              <a:t>Module 1: Initial Confrontation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309360"/>
            <a:ext cx="82296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1000">
                <a:solidFill>
                  <a:srgbClr val="787878"/>
                </a:solidFill>
              </a:defRPr>
            </a:pPr>
            <a:r>
              <a:t>Tampa Bay Health &amp; Medical Preparedness Coalition (TBHMPC)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FD5BCE-B821-4941-6D38-EC31332FD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1BAD01-A3BE-907C-70C0-EECC125ED0FD}"/>
              </a:ext>
            </a:extLst>
          </p:cNvPr>
          <p:cNvSpPr txBox="1"/>
          <p:nvPr/>
        </p:nvSpPr>
        <p:spPr>
          <a:xfrm>
            <a:off x="1070810" y="457200"/>
            <a:ext cx="76159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>
                <a:solidFill>
                  <a:srgbClr val="1C2873"/>
                </a:solidFill>
              </a:defRPr>
            </a:pPr>
            <a:r>
              <a:rPr lang="en-US" dirty="0"/>
              <a:t>Module 1: Initial Confrontation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F18A84-BE78-0A58-91CE-6E3E604FBDEF}"/>
              </a:ext>
            </a:extLst>
          </p:cNvPr>
          <p:cNvSpPr txBox="1"/>
          <p:nvPr/>
        </p:nvSpPr>
        <p:spPr>
          <a:xfrm>
            <a:off x="565484" y="1551563"/>
            <a:ext cx="3562379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schemeClr val="tx2"/>
                </a:solidFill>
              </a:rPr>
              <a:t>Scenario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Visitor upset about care and wait times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Tension begins to build</a:t>
            </a:r>
          </a:p>
          <a:p>
            <a:pPr lvl="0"/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DC3784-9A7B-FF65-3D04-306CF7032A8C}"/>
              </a:ext>
            </a:extLst>
          </p:cNvPr>
          <p:cNvSpPr txBox="1"/>
          <p:nvPr/>
        </p:nvSpPr>
        <p:spPr>
          <a:xfrm>
            <a:off x="457200" y="6309360"/>
            <a:ext cx="5048177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000" dirty="0"/>
              <a:t>Healthcare Workplace Violence Tabletop Toolkit | Healthcare Coalition Exercise Toolkit Series</a:t>
            </a:r>
          </a:p>
        </p:txBody>
      </p:sp>
      <p:pic>
        <p:nvPicPr>
          <p:cNvPr id="6" name="Picture 5" descr="A map of the state of alaska&#10;&#10;AI-generated content may be incorrect.">
            <a:extLst>
              <a:ext uri="{FF2B5EF4-FFF2-40B4-BE49-F238E27FC236}">
                <a16:creationId xmlns:a16="http://schemas.microsoft.com/office/drawing/2014/main" id="{57E6CD19-B6F8-1684-69B8-872227FE6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638" y="330869"/>
            <a:ext cx="613692" cy="7758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DF46C5-6A45-D29B-296D-5E899B74A4C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0084" b="49622"/>
          <a:stretch>
            <a:fillRect/>
          </a:stretch>
        </p:blipFill>
        <p:spPr>
          <a:xfrm>
            <a:off x="4276844" y="1945404"/>
            <a:ext cx="4409955" cy="296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490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ECDEC6-D8BA-2BB2-8B1F-69CA031B9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8E5010-3650-246A-BF4D-094DF395552D}"/>
              </a:ext>
            </a:extLst>
          </p:cNvPr>
          <p:cNvSpPr txBox="1"/>
          <p:nvPr/>
        </p:nvSpPr>
        <p:spPr>
          <a:xfrm>
            <a:off x="1070810" y="457200"/>
            <a:ext cx="76159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>
                <a:solidFill>
                  <a:srgbClr val="1C2873"/>
                </a:solidFill>
              </a:defRPr>
            </a:pPr>
            <a:r>
              <a:rPr lang="en-US" dirty="0"/>
              <a:t>Module 1: Initial Confrontation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527A8B-0E3E-FA53-5766-FE9F1AAF915B}"/>
              </a:ext>
            </a:extLst>
          </p:cNvPr>
          <p:cNvSpPr txBox="1"/>
          <p:nvPr/>
        </p:nvSpPr>
        <p:spPr>
          <a:xfrm>
            <a:off x="457200" y="6309360"/>
            <a:ext cx="5048177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000" dirty="0"/>
              <a:t>Healthcare Workplace Violence Tabletop Toolkit | Healthcare Coalition Exercise Toolkit Series</a:t>
            </a:r>
          </a:p>
        </p:txBody>
      </p:sp>
      <p:pic>
        <p:nvPicPr>
          <p:cNvPr id="6" name="Picture 5" descr="A map of the state of alaska&#10;&#10;AI-generated content may be incorrect.">
            <a:extLst>
              <a:ext uri="{FF2B5EF4-FFF2-40B4-BE49-F238E27FC236}">
                <a16:creationId xmlns:a16="http://schemas.microsoft.com/office/drawing/2014/main" id="{E9663C0F-085D-4EB5-474D-CBA799031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638" y="330869"/>
            <a:ext cx="613692" cy="775882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3374F6-CF7A-ACBD-5DCA-7E5793256E57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Discussion Prompts</a:t>
            </a:r>
          </a:p>
          <a:p>
            <a:r>
              <a:rPr lang="en-US" dirty="0"/>
              <a:t>Early recognition</a:t>
            </a:r>
          </a:p>
          <a:p>
            <a:r>
              <a:rPr lang="en-US" dirty="0"/>
              <a:t>Initial engagement</a:t>
            </a:r>
          </a:p>
          <a:p>
            <a:r>
              <a:rPr lang="en-US" dirty="0"/>
              <a:t>Immediate response</a:t>
            </a:r>
          </a:p>
          <a:p>
            <a:r>
              <a:rPr lang="en-US" dirty="0"/>
              <a:t>Communication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F2494B-9896-EC4F-B3C0-F9B18679296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0000" b="50000"/>
          <a:stretch>
            <a:fillRect/>
          </a:stretch>
        </p:blipFill>
        <p:spPr>
          <a:xfrm>
            <a:off x="4454547" y="1884787"/>
            <a:ext cx="4332975" cy="288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75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6000"/>
            <a:ext cx="9144000" cy="1828800"/>
          </a:xfrm>
          <a:prstGeom prst="rect">
            <a:avLst/>
          </a:prstGeom>
          <a:solidFill>
            <a:srgbClr val="0078C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901337" y="2813447"/>
            <a:ext cx="3959545" cy="6155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400" b="1">
                <a:solidFill>
                  <a:srgbClr val="FFFFFF"/>
                </a:solidFill>
              </a:defRPr>
            </a:pPr>
            <a:r>
              <a:rPr lang="en-US" dirty="0"/>
              <a:t>Module 2: Escalation</a:t>
            </a: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309360"/>
            <a:ext cx="82296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1000">
                <a:solidFill>
                  <a:srgbClr val="787878"/>
                </a:solidFill>
              </a:defRPr>
            </a:pPr>
            <a:r>
              <a:t>Tampa Bay Health &amp; Medical Preparedness Coalition (TBHMPC)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1212</TotalTime>
  <Words>487</Words>
  <Application>Microsoft Macintosh PowerPoint</Application>
  <PresentationFormat>On-screen Show (4:3)</PresentationFormat>
  <Paragraphs>97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Aptos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Franklin Riddle</cp:lastModifiedBy>
  <cp:revision>42</cp:revision>
  <dcterms:created xsi:type="dcterms:W3CDTF">2013-01-27T09:14:16Z</dcterms:created>
  <dcterms:modified xsi:type="dcterms:W3CDTF">2026-03-31T19:37:57Z</dcterms:modified>
  <cp:category/>
</cp:coreProperties>
</file>